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9" r:id="rId2"/>
    <p:sldId id="261" r:id="rId3"/>
    <p:sldId id="262" r:id="rId4"/>
    <p:sldId id="263" r:id="rId5"/>
    <p:sldId id="264" r:id="rId6"/>
  </p:sldIdLst>
  <p:sldSz cx="9144000" cy="6858000" type="screen4x3"/>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C06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6" d="100"/>
          <a:sy n="76" d="100"/>
        </p:scale>
        <p:origin x="140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959E4BC8-F2E9-417D-9575-1E167E1FCEAF}" type="datetimeFigureOut">
              <a:rPr lang="en-GB" smtClean="0"/>
              <a:t>18/11/2022</a:t>
            </a:fld>
            <a:endParaRPr lang="en-GB"/>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0A34E077-3619-4CA6-BA44-5D8AFAEE97F7}" type="slidenum">
              <a:rPr lang="en-GB" smtClean="0"/>
              <a:t>‹#›</a:t>
            </a:fld>
            <a:endParaRPr lang="en-GB"/>
          </a:p>
        </p:txBody>
      </p:sp>
    </p:spTree>
    <p:extLst>
      <p:ext uri="{BB962C8B-B14F-4D97-AF65-F5344CB8AC3E}">
        <p14:creationId xmlns:p14="http://schemas.microsoft.com/office/powerpoint/2010/main" val="33401258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HSG Master Title">
    <p:spTree>
      <p:nvGrpSpPr>
        <p:cNvPr id="1" name=""/>
        <p:cNvGrpSpPr/>
        <p:nvPr/>
      </p:nvGrpSpPr>
      <p:grpSpPr>
        <a:xfrm>
          <a:off x="0" y="0"/>
          <a:ext cx="0" cy="0"/>
          <a:chOff x="0" y="0"/>
          <a:chExt cx="0" cy="0"/>
        </a:xfrm>
      </p:grpSpPr>
      <p:pic>
        <p:nvPicPr>
          <p:cNvPr id="26" name="Picture 25"/>
          <p:cNvPicPr>
            <a:picLocks noChangeAspect="1"/>
          </p:cNvPicPr>
          <p:nvPr/>
        </p:nvPicPr>
        <p:blipFill rotWithShape="1">
          <a:blip r:embed="rId2" cstate="print">
            <a:lum bright="70000" contrast="-70000"/>
            <a:extLst>
              <a:ext uri="{28A0092B-C50C-407E-A947-70E740481C1C}">
                <a14:useLocalDpi xmlns:a14="http://schemas.microsoft.com/office/drawing/2010/main" val="0"/>
              </a:ext>
            </a:extLst>
          </a:blip>
          <a:srcRect l="13348" t="8783" r="41400" b="53774"/>
          <a:stretch/>
        </p:blipFill>
        <p:spPr>
          <a:xfrm rot="14794927">
            <a:off x="-696627" y="4273418"/>
            <a:ext cx="4287297" cy="3515059"/>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76601" y="199503"/>
            <a:ext cx="1342296" cy="1330038"/>
          </a:xfrm>
          <a:prstGeom prst="rect">
            <a:avLst/>
          </a:prstGeom>
        </p:spPr>
      </p:pic>
      <p:sp>
        <p:nvSpPr>
          <p:cNvPr id="2" name="TextBox 1"/>
          <p:cNvSpPr txBox="1"/>
          <p:nvPr/>
        </p:nvSpPr>
        <p:spPr>
          <a:xfrm>
            <a:off x="233464" y="6087508"/>
            <a:ext cx="2198451" cy="646331"/>
          </a:xfrm>
          <a:prstGeom prst="rect">
            <a:avLst/>
          </a:prstGeom>
          <a:noFill/>
        </p:spPr>
        <p:txBody>
          <a:bodyPr wrap="square" rtlCol="0">
            <a:spAutoFit/>
          </a:bodyPr>
          <a:lstStyle/>
          <a:p>
            <a:pPr algn="l"/>
            <a:r>
              <a:rPr lang="en-GB" dirty="0">
                <a:solidFill>
                  <a:srgbClr val="5C068C"/>
                </a:solidFill>
                <a:latin typeface="Gill Sans MT" panose="020B0502020104020203" pitchFamily="34" charset="0"/>
              </a:rPr>
              <a:t>Empowering</a:t>
            </a:r>
            <a:r>
              <a:rPr lang="en-GB" baseline="0" dirty="0">
                <a:solidFill>
                  <a:srgbClr val="5C068C"/>
                </a:solidFill>
                <a:latin typeface="Gill Sans MT" panose="020B0502020104020203" pitchFamily="34" charset="0"/>
              </a:rPr>
              <a:t> Girls </a:t>
            </a:r>
          </a:p>
          <a:p>
            <a:pPr algn="l"/>
            <a:r>
              <a:rPr lang="en-GB" i="1" baseline="0" dirty="0">
                <a:solidFill>
                  <a:srgbClr val="5C068C"/>
                </a:solidFill>
                <a:latin typeface="Gill Sans MT" panose="020B0502020104020203" pitchFamily="34" charset="0"/>
              </a:rPr>
              <a:t>since 1874</a:t>
            </a:r>
            <a:endParaRPr lang="en-GB" i="1" dirty="0">
              <a:solidFill>
                <a:srgbClr val="5C068C"/>
              </a:solidFill>
              <a:latin typeface="Gill Sans MT" panose="020B0502020104020203" pitchFamily="34" charset="0"/>
            </a:endParaRPr>
          </a:p>
        </p:txBody>
      </p:sp>
    </p:spTree>
    <p:extLst>
      <p:ext uri="{BB962C8B-B14F-4D97-AF65-F5344CB8AC3E}">
        <p14:creationId xmlns:p14="http://schemas.microsoft.com/office/powerpoint/2010/main" val="266882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grpSp>
        <p:nvGrpSpPr>
          <p:cNvPr id="7" name="Group 6"/>
          <p:cNvGrpSpPr/>
          <p:nvPr userDrawn="1"/>
        </p:nvGrpSpPr>
        <p:grpSpPr>
          <a:xfrm>
            <a:off x="0" y="199503"/>
            <a:ext cx="9144000" cy="6703707"/>
            <a:chOff x="0" y="199503"/>
            <a:chExt cx="9144000" cy="6703707"/>
          </a:xfrm>
        </p:grpSpPr>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76601" y="199503"/>
              <a:ext cx="1342296" cy="1330038"/>
            </a:xfrm>
            <a:prstGeom prst="rect">
              <a:avLst/>
            </a:prstGeom>
          </p:spPr>
        </p:pic>
        <p:grpSp>
          <p:nvGrpSpPr>
            <p:cNvPr id="9" name="Group 8"/>
            <p:cNvGrpSpPr/>
            <p:nvPr/>
          </p:nvGrpSpPr>
          <p:grpSpPr>
            <a:xfrm>
              <a:off x="0" y="218668"/>
              <a:ext cx="956726" cy="6610524"/>
              <a:chOff x="0" y="177103"/>
              <a:chExt cx="956726" cy="6610524"/>
            </a:xfrm>
          </p:grpSpPr>
          <p:grpSp>
            <p:nvGrpSpPr>
              <p:cNvPr id="11" name="Group 10"/>
              <p:cNvGrpSpPr/>
              <p:nvPr/>
            </p:nvGrpSpPr>
            <p:grpSpPr>
              <a:xfrm>
                <a:off x="0" y="3429998"/>
                <a:ext cx="956726" cy="3357629"/>
                <a:chOff x="0" y="3429998"/>
                <a:chExt cx="956726" cy="3357629"/>
              </a:xfrm>
            </p:grpSpPr>
            <p:grpSp>
              <p:nvGrpSpPr>
                <p:cNvPr id="21" name="Group 20"/>
                <p:cNvGrpSpPr/>
                <p:nvPr/>
              </p:nvGrpSpPr>
              <p:grpSpPr>
                <a:xfrm>
                  <a:off x="33118" y="5013100"/>
                  <a:ext cx="923608" cy="1774527"/>
                  <a:chOff x="33118" y="5013100"/>
                  <a:chExt cx="923608" cy="1774527"/>
                </a:xfrm>
              </p:grpSpPr>
              <p:pic>
                <p:nvPicPr>
                  <p:cNvPr id="26" name="Picture 25"/>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348" t="8783" r="41400" b="53774"/>
                  <a:stretch/>
                </p:blipFill>
                <p:spPr>
                  <a:xfrm rot="14794927">
                    <a:off x="244308" y="6075210"/>
                    <a:ext cx="782929" cy="641906"/>
                  </a:xfrm>
                  <a:prstGeom prst="rect">
                    <a:avLst/>
                  </a:prstGeom>
                </p:spPr>
              </p:pic>
              <p:pic>
                <p:nvPicPr>
                  <p:cNvPr id="27" name="Picture 26"/>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348" t="8783" r="41400" b="53774"/>
                  <a:stretch/>
                </p:blipFill>
                <p:spPr>
                  <a:xfrm rot="14794927">
                    <a:off x="209171" y="5083612"/>
                    <a:ext cx="782929" cy="641906"/>
                  </a:xfrm>
                  <a:prstGeom prst="rect">
                    <a:avLst/>
                  </a:prstGeom>
                </p:spPr>
              </p:pic>
              <p:pic>
                <p:nvPicPr>
                  <p:cNvPr id="28" name="Picture 27"/>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348" t="8783" r="41400" b="53774"/>
                  <a:stretch/>
                </p:blipFill>
                <p:spPr>
                  <a:xfrm rot="5097919" flipH="1">
                    <a:off x="-37394" y="5588432"/>
                    <a:ext cx="782929" cy="641906"/>
                  </a:xfrm>
                  <a:prstGeom prst="rect">
                    <a:avLst/>
                  </a:prstGeom>
                </p:spPr>
              </p:pic>
            </p:grpSp>
            <p:grpSp>
              <p:nvGrpSpPr>
                <p:cNvPr id="22" name="Group 21"/>
                <p:cNvGrpSpPr/>
                <p:nvPr/>
              </p:nvGrpSpPr>
              <p:grpSpPr>
                <a:xfrm>
                  <a:off x="0" y="3429998"/>
                  <a:ext cx="923608" cy="1774527"/>
                  <a:chOff x="33118" y="5013100"/>
                  <a:chExt cx="923608" cy="1774527"/>
                </a:xfrm>
              </p:grpSpPr>
              <p:pic>
                <p:nvPicPr>
                  <p:cNvPr id="23" name="Picture 22"/>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348" t="8783" r="41400" b="53774"/>
                  <a:stretch/>
                </p:blipFill>
                <p:spPr>
                  <a:xfrm rot="14794927">
                    <a:off x="244308" y="6075210"/>
                    <a:ext cx="782929" cy="641906"/>
                  </a:xfrm>
                  <a:prstGeom prst="rect">
                    <a:avLst/>
                  </a:prstGeom>
                </p:spPr>
              </p:pic>
              <p:pic>
                <p:nvPicPr>
                  <p:cNvPr id="24" name="Picture 23"/>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348" t="8783" r="41400" b="53774"/>
                  <a:stretch/>
                </p:blipFill>
                <p:spPr>
                  <a:xfrm rot="14794927">
                    <a:off x="209171" y="5083612"/>
                    <a:ext cx="782929" cy="641906"/>
                  </a:xfrm>
                  <a:prstGeom prst="rect">
                    <a:avLst/>
                  </a:prstGeom>
                </p:spPr>
              </p:pic>
              <p:pic>
                <p:nvPicPr>
                  <p:cNvPr id="25" name="Picture 24"/>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348" t="8783" r="41400" b="53774"/>
                  <a:stretch/>
                </p:blipFill>
                <p:spPr>
                  <a:xfrm rot="5097919" flipH="1">
                    <a:off x="-37394" y="5588432"/>
                    <a:ext cx="782929" cy="641906"/>
                  </a:xfrm>
                  <a:prstGeom prst="rect">
                    <a:avLst/>
                  </a:prstGeom>
                </p:spPr>
              </p:pic>
            </p:grpSp>
          </p:grpSp>
          <p:grpSp>
            <p:nvGrpSpPr>
              <p:cNvPr id="12" name="Group 11"/>
              <p:cNvGrpSpPr/>
              <p:nvPr/>
            </p:nvGrpSpPr>
            <p:grpSpPr>
              <a:xfrm>
                <a:off x="0" y="177103"/>
                <a:ext cx="956726" cy="3357629"/>
                <a:chOff x="0" y="3429998"/>
                <a:chExt cx="956726" cy="3357629"/>
              </a:xfrm>
            </p:grpSpPr>
            <p:grpSp>
              <p:nvGrpSpPr>
                <p:cNvPr id="13" name="Group 12"/>
                <p:cNvGrpSpPr/>
                <p:nvPr/>
              </p:nvGrpSpPr>
              <p:grpSpPr>
                <a:xfrm>
                  <a:off x="33118" y="5013100"/>
                  <a:ext cx="923608" cy="1774527"/>
                  <a:chOff x="33118" y="5013100"/>
                  <a:chExt cx="923608" cy="1774527"/>
                </a:xfrm>
              </p:grpSpPr>
              <p:pic>
                <p:nvPicPr>
                  <p:cNvPr id="18" name="Picture 17"/>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348" t="8783" r="41400" b="53774"/>
                  <a:stretch/>
                </p:blipFill>
                <p:spPr>
                  <a:xfrm rot="14794927">
                    <a:off x="244308" y="6075210"/>
                    <a:ext cx="782929" cy="641906"/>
                  </a:xfrm>
                  <a:prstGeom prst="rect">
                    <a:avLst/>
                  </a:prstGeom>
                </p:spPr>
              </p:pic>
              <p:pic>
                <p:nvPicPr>
                  <p:cNvPr id="19" name="Picture 18"/>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348" t="8783" r="41400" b="53774"/>
                  <a:stretch/>
                </p:blipFill>
                <p:spPr>
                  <a:xfrm rot="14794927">
                    <a:off x="209171" y="5083612"/>
                    <a:ext cx="782929" cy="641906"/>
                  </a:xfrm>
                  <a:prstGeom prst="rect">
                    <a:avLst/>
                  </a:prstGeom>
                </p:spPr>
              </p:pic>
              <p:pic>
                <p:nvPicPr>
                  <p:cNvPr id="20" name="Picture 19"/>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348" t="8783" r="41400" b="53774"/>
                  <a:stretch/>
                </p:blipFill>
                <p:spPr>
                  <a:xfrm rot="5097919" flipH="1">
                    <a:off x="-37394" y="5588432"/>
                    <a:ext cx="782929" cy="641906"/>
                  </a:xfrm>
                  <a:prstGeom prst="rect">
                    <a:avLst/>
                  </a:prstGeom>
                </p:spPr>
              </p:pic>
            </p:grpSp>
            <p:grpSp>
              <p:nvGrpSpPr>
                <p:cNvPr id="14" name="Group 13"/>
                <p:cNvGrpSpPr/>
                <p:nvPr/>
              </p:nvGrpSpPr>
              <p:grpSpPr>
                <a:xfrm>
                  <a:off x="0" y="3429998"/>
                  <a:ext cx="923608" cy="1774527"/>
                  <a:chOff x="33118" y="5013100"/>
                  <a:chExt cx="923608" cy="1774527"/>
                </a:xfrm>
              </p:grpSpPr>
              <p:pic>
                <p:nvPicPr>
                  <p:cNvPr id="15" name="Picture 14"/>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348" t="8783" r="41400" b="53774"/>
                  <a:stretch/>
                </p:blipFill>
                <p:spPr>
                  <a:xfrm rot="14794927">
                    <a:off x="244308" y="6075210"/>
                    <a:ext cx="782929" cy="641906"/>
                  </a:xfrm>
                  <a:prstGeom prst="rect">
                    <a:avLst/>
                  </a:prstGeom>
                </p:spPr>
              </p:pic>
              <p:pic>
                <p:nvPicPr>
                  <p:cNvPr id="16" name="Picture 15"/>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348" t="8783" r="41400" b="53774"/>
                  <a:stretch/>
                </p:blipFill>
                <p:spPr>
                  <a:xfrm rot="14794927">
                    <a:off x="209171" y="5083612"/>
                    <a:ext cx="782929" cy="641906"/>
                  </a:xfrm>
                  <a:prstGeom prst="rect">
                    <a:avLst/>
                  </a:prstGeom>
                </p:spPr>
              </p:pic>
              <p:pic>
                <p:nvPicPr>
                  <p:cNvPr id="17" name="Picture 16"/>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348" t="8783" r="41400" b="53774"/>
                  <a:stretch/>
                </p:blipFill>
                <p:spPr>
                  <a:xfrm rot="5097919" flipH="1">
                    <a:off x="-37394" y="5588432"/>
                    <a:ext cx="782929" cy="641906"/>
                  </a:xfrm>
                  <a:prstGeom prst="rect">
                    <a:avLst/>
                  </a:prstGeom>
                </p:spPr>
              </p:pic>
            </p:grpSp>
          </p:grpSp>
        </p:grpSp>
        <p:sp>
          <p:nvSpPr>
            <p:cNvPr id="10" name="Rectangle 9"/>
            <p:cNvSpPr/>
            <p:nvPr/>
          </p:nvSpPr>
          <p:spPr>
            <a:xfrm flipV="1">
              <a:off x="0" y="6857491"/>
              <a:ext cx="9144000" cy="45719"/>
            </a:xfrm>
            <a:prstGeom prst="rect">
              <a:avLst/>
            </a:prstGeom>
            <a:solidFill>
              <a:srgbClr val="5C068C">
                <a:alpha val="2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546284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grpSp>
        <p:nvGrpSpPr>
          <p:cNvPr id="6" name="Group 5"/>
          <p:cNvGrpSpPr/>
          <p:nvPr userDrawn="1"/>
        </p:nvGrpSpPr>
        <p:grpSpPr>
          <a:xfrm>
            <a:off x="0" y="199503"/>
            <a:ext cx="9144000" cy="6703707"/>
            <a:chOff x="0" y="199503"/>
            <a:chExt cx="9144000" cy="6703707"/>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76601" y="199503"/>
              <a:ext cx="1342296" cy="1330038"/>
            </a:xfrm>
            <a:prstGeom prst="rect">
              <a:avLst/>
            </a:prstGeom>
          </p:spPr>
        </p:pic>
        <p:grpSp>
          <p:nvGrpSpPr>
            <p:cNvPr id="8" name="Group 7"/>
            <p:cNvGrpSpPr/>
            <p:nvPr/>
          </p:nvGrpSpPr>
          <p:grpSpPr>
            <a:xfrm>
              <a:off x="0" y="218668"/>
              <a:ext cx="956726" cy="6610524"/>
              <a:chOff x="0" y="177103"/>
              <a:chExt cx="956726" cy="6610524"/>
            </a:xfrm>
          </p:grpSpPr>
          <p:grpSp>
            <p:nvGrpSpPr>
              <p:cNvPr id="10" name="Group 9"/>
              <p:cNvGrpSpPr/>
              <p:nvPr/>
            </p:nvGrpSpPr>
            <p:grpSpPr>
              <a:xfrm>
                <a:off x="0" y="3429998"/>
                <a:ext cx="956726" cy="3357629"/>
                <a:chOff x="0" y="3429998"/>
                <a:chExt cx="956726" cy="3357629"/>
              </a:xfrm>
            </p:grpSpPr>
            <p:grpSp>
              <p:nvGrpSpPr>
                <p:cNvPr id="20" name="Group 19"/>
                <p:cNvGrpSpPr/>
                <p:nvPr/>
              </p:nvGrpSpPr>
              <p:grpSpPr>
                <a:xfrm>
                  <a:off x="33118" y="5013100"/>
                  <a:ext cx="923608" cy="1774527"/>
                  <a:chOff x="33118" y="5013100"/>
                  <a:chExt cx="923608" cy="1774527"/>
                </a:xfrm>
              </p:grpSpPr>
              <p:pic>
                <p:nvPicPr>
                  <p:cNvPr id="25" name="Picture 24"/>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348" t="8783" r="41400" b="53774"/>
                  <a:stretch/>
                </p:blipFill>
                <p:spPr>
                  <a:xfrm rot="14794927">
                    <a:off x="244308" y="6075210"/>
                    <a:ext cx="782929" cy="641906"/>
                  </a:xfrm>
                  <a:prstGeom prst="rect">
                    <a:avLst/>
                  </a:prstGeom>
                </p:spPr>
              </p:pic>
              <p:pic>
                <p:nvPicPr>
                  <p:cNvPr id="26" name="Picture 25"/>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348" t="8783" r="41400" b="53774"/>
                  <a:stretch/>
                </p:blipFill>
                <p:spPr>
                  <a:xfrm rot="14794927">
                    <a:off x="209171" y="5083612"/>
                    <a:ext cx="782929" cy="641906"/>
                  </a:xfrm>
                  <a:prstGeom prst="rect">
                    <a:avLst/>
                  </a:prstGeom>
                </p:spPr>
              </p:pic>
              <p:pic>
                <p:nvPicPr>
                  <p:cNvPr id="27" name="Picture 26"/>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348" t="8783" r="41400" b="53774"/>
                  <a:stretch/>
                </p:blipFill>
                <p:spPr>
                  <a:xfrm rot="5097919" flipH="1">
                    <a:off x="-37394" y="5588432"/>
                    <a:ext cx="782929" cy="641906"/>
                  </a:xfrm>
                  <a:prstGeom prst="rect">
                    <a:avLst/>
                  </a:prstGeom>
                </p:spPr>
              </p:pic>
            </p:grpSp>
            <p:grpSp>
              <p:nvGrpSpPr>
                <p:cNvPr id="21" name="Group 20"/>
                <p:cNvGrpSpPr/>
                <p:nvPr/>
              </p:nvGrpSpPr>
              <p:grpSpPr>
                <a:xfrm>
                  <a:off x="0" y="3429998"/>
                  <a:ext cx="923608" cy="1774527"/>
                  <a:chOff x="33118" y="5013100"/>
                  <a:chExt cx="923608" cy="1774527"/>
                </a:xfrm>
              </p:grpSpPr>
              <p:pic>
                <p:nvPicPr>
                  <p:cNvPr id="22" name="Picture 21"/>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348" t="8783" r="41400" b="53774"/>
                  <a:stretch/>
                </p:blipFill>
                <p:spPr>
                  <a:xfrm rot="14794927">
                    <a:off x="244308" y="6075210"/>
                    <a:ext cx="782929" cy="641906"/>
                  </a:xfrm>
                  <a:prstGeom prst="rect">
                    <a:avLst/>
                  </a:prstGeom>
                </p:spPr>
              </p:pic>
              <p:pic>
                <p:nvPicPr>
                  <p:cNvPr id="23" name="Picture 22"/>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348" t="8783" r="41400" b="53774"/>
                  <a:stretch/>
                </p:blipFill>
                <p:spPr>
                  <a:xfrm rot="14794927">
                    <a:off x="209171" y="5083612"/>
                    <a:ext cx="782929" cy="641906"/>
                  </a:xfrm>
                  <a:prstGeom prst="rect">
                    <a:avLst/>
                  </a:prstGeom>
                </p:spPr>
              </p:pic>
              <p:pic>
                <p:nvPicPr>
                  <p:cNvPr id="24" name="Picture 23"/>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348" t="8783" r="41400" b="53774"/>
                  <a:stretch/>
                </p:blipFill>
                <p:spPr>
                  <a:xfrm rot="5097919" flipH="1">
                    <a:off x="-37394" y="5588432"/>
                    <a:ext cx="782929" cy="641906"/>
                  </a:xfrm>
                  <a:prstGeom prst="rect">
                    <a:avLst/>
                  </a:prstGeom>
                </p:spPr>
              </p:pic>
            </p:grpSp>
          </p:grpSp>
          <p:grpSp>
            <p:nvGrpSpPr>
              <p:cNvPr id="11" name="Group 10"/>
              <p:cNvGrpSpPr/>
              <p:nvPr/>
            </p:nvGrpSpPr>
            <p:grpSpPr>
              <a:xfrm>
                <a:off x="0" y="177103"/>
                <a:ext cx="956726" cy="3357629"/>
                <a:chOff x="0" y="3429998"/>
                <a:chExt cx="956726" cy="3357629"/>
              </a:xfrm>
            </p:grpSpPr>
            <p:grpSp>
              <p:nvGrpSpPr>
                <p:cNvPr id="12" name="Group 11"/>
                <p:cNvGrpSpPr/>
                <p:nvPr/>
              </p:nvGrpSpPr>
              <p:grpSpPr>
                <a:xfrm>
                  <a:off x="33118" y="5013100"/>
                  <a:ext cx="923608" cy="1774527"/>
                  <a:chOff x="33118" y="5013100"/>
                  <a:chExt cx="923608" cy="1774527"/>
                </a:xfrm>
              </p:grpSpPr>
              <p:pic>
                <p:nvPicPr>
                  <p:cNvPr id="17" name="Picture 16"/>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348" t="8783" r="41400" b="53774"/>
                  <a:stretch/>
                </p:blipFill>
                <p:spPr>
                  <a:xfrm rot="14794927">
                    <a:off x="244308" y="6075210"/>
                    <a:ext cx="782929" cy="641906"/>
                  </a:xfrm>
                  <a:prstGeom prst="rect">
                    <a:avLst/>
                  </a:prstGeom>
                </p:spPr>
              </p:pic>
              <p:pic>
                <p:nvPicPr>
                  <p:cNvPr id="18" name="Picture 17"/>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348" t="8783" r="41400" b="53774"/>
                  <a:stretch/>
                </p:blipFill>
                <p:spPr>
                  <a:xfrm rot="14794927">
                    <a:off x="209171" y="5083612"/>
                    <a:ext cx="782929" cy="641906"/>
                  </a:xfrm>
                  <a:prstGeom prst="rect">
                    <a:avLst/>
                  </a:prstGeom>
                </p:spPr>
              </p:pic>
              <p:pic>
                <p:nvPicPr>
                  <p:cNvPr id="19" name="Picture 18"/>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348" t="8783" r="41400" b="53774"/>
                  <a:stretch/>
                </p:blipFill>
                <p:spPr>
                  <a:xfrm rot="5097919" flipH="1">
                    <a:off x="-37394" y="5588432"/>
                    <a:ext cx="782929" cy="641906"/>
                  </a:xfrm>
                  <a:prstGeom prst="rect">
                    <a:avLst/>
                  </a:prstGeom>
                </p:spPr>
              </p:pic>
            </p:grpSp>
            <p:grpSp>
              <p:nvGrpSpPr>
                <p:cNvPr id="13" name="Group 12"/>
                <p:cNvGrpSpPr/>
                <p:nvPr/>
              </p:nvGrpSpPr>
              <p:grpSpPr>
                <a:xfrm>
                  <a:off x="0" y="3429998"/>
                  <a:ext cx="923608" cy="1774527"/>
                  <a:chOff x="33118" y="5013100"/>
                  <a:chExt cx="923608" cy="1774527"/>
                </a:xfrm>
              </p:grpSpPr>
              <p:pic>
                <p:nvPicPr>
                  <p:cNvPr id="14" name="Picture 13"/>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348" t="8783" r="41400" b="53774"/>
                  <a:stretch/>
                </p:blipFill>
                <p:spPr>
                  <a:xfrm rot="14794927">
                    <a:off x="244308" y="6075210"/>
                    <a:ext cx="782929" cy="641906"/>
                  </a:xfrm>
                  <a:prstGeom prst="rect">
                    <a:avLst/>
                  </a:prstGeom>
                </p:spPr>
              </p:pic>
              <p:pic>
                <p:nvPicPr>
                  <p:cNvPr id="15" name="Picture 14"/>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348" t="8783" r="41400" b="53774"/>
                  <a:stretch/>
                </p:blipFill>
                <p:spPr>
                  <a:xfrm rot="14794927">
                    <a:off x="209171" y="5083612"/>
                    <a:ext cx="782929" cy="641906"/>
                  </a:xfrm>
                  <a:prstGeom prst="rect">
                    <a:avLst/>
                  </a:prstGeom>
                </p:spPr>
              </p:pic>
              <p:pic>
                <p:nvPicPr>
                  <p:cNvPr id="16" name="Picture 15"/>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348" t="8783" r="41400" b="53774"/>
                  <a:stretch/>
                </p:blipFill>
                <p:spPr>
                  <a:xfrm rot="5097919" flipH="1">
                    <a:off x="-37394" y="5588432"/>
                    <a:ext cx="782929" cy="641906"/>
                  </a:xfrm>
                  <a:prstGeom prst="rect">
                    <a:avLst/>
                  </a:prstGeom>
                </p:spPr>
              </p:pic>
            </p:grpSp>
          </p:grpSp>
        </p:grpSp>
        <p:sp>
          <p:nvSpPr>
            <p:cNvPr id="9" name="Rectangle 8"/>
            <p:cNvSpPr/>
            <p:nvPr/>
          </p:nvSpPr>
          <p:spPr>
            <a:xfrm flipV="1">
              <a:off x="0" y="6857491"/>
              <a:ext cx="9144000" cy="45719"/>
            </a:xfrm>
            <a:prstGeom prst="rect">
              <a:avLst/>
            </a:prstGeom>
            <a:solidFill>
              <a:srgbClr val="5C068C">
                <a:alpha val="2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30688696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6D4974-3463-4E81-A48A-43C1FF2D9493}" type="datetimeFigureOut">
              <a:rPr lang="en-GB" smtClean="0"/>
              <a:t>18/11/2022</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CA0808-E451-4ACD-B3CB-0F163A90A4EB}" type="slidenum">
              <a:rPr lang="en-GB" smtClean="0"/>
              <a:t>‹#›</a:t>
            </a:fld>
            <a:endParaRPr lang="en-GB"/>
          </a:p>
        </p:txBody>
      </p:sp>
    </p:spTree>
    <p:extLst>
      <p:ext uri="{BB962C8B-B14F-4D97-AF65-F5344CB8AC3E}">
        <p14:creationId xmlns:p14="http://schemas.microsoft.com/office/powerpoint/2010/main" val="572629804"/>
      </p:ext>
    </p:extLst>
  </p:cSld>
  <p:clrMap bg1="lt1" tx1="dk1" bg2="lt2" tx2="dk2" accent1="accent1" accent2="accent2" accent3="accent3" accent4="accent4" accent5="accent5" accent6="accent6" hlink="hlink" folHlink="folHlink"/>
  <p:sldLayoutIdLst>
    <p:sldLayoutId id="2147483661" r:id="rId1"/>
    <p:sldLayoutId id="2147483672" r:id="rId2"/>
    <p:sldLayoutId id="2147483673"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90DB3AE-2117-4AAB-B117-2595176A8034}"/>
              </a:ext>
            </a:extLst>
          </p:cNvPr>
          <p:cNvSpPr txBox="1"/>
          <p:nvPr/>
        </p:nvSpPr>
        <p:spPr>
          <a:xfrm>
            <a:off x="971549" y="518746"/>
            <a:ext cx="6343651" cy="1323439"/>
          </a:xfrm>
          <a:prstGeom prst="rect">
            <a:avLst/>
          </a:prstGeom>
          <a:noFill/>
        </p:spPr>
        <p:txBody>
          <a:bodyPr wrap="square" rtlCol="0">
            <a:spAutoFit/>
          </a:bodyPr>
          <a:lstStyle/>
          <a:p>
            <a:r>
              <a:rPr lang="en-GB" sz="4000" dirty="0">
                <a:solidFill>
                  <a:srgbClr val="7030A0"/>
                </a:solidFill>
                <a:latin typeface="Gill Sans MT" panose="020B0502020104020203" pitchFamily="34" charset="0"/>
              </a:rPr>
              <a:t>Diversity, Equity and </a:t>
            </a:r>
          </a:p>
          <a:p>
            <a:r>
              <a:rPr lang="en-GB" sz="4000" dirty="0">
                <a:solidFill>
                  <a:srgbClr val="7030A0"/>
                </a:solidFill>
                <a:latin typeface="Gill Sans MT" panose="020B0502020104020203" pitchFamily="34" charset="0"/>
              </a:rPr>
              <a:t>Inclusion Charter</a:t>
            </a:r>
          </a:p>
        </p:txBody>
      </p:sp>
      <p:sp>
        <p:nvSpPr>
          <p:cNvPr id="3" name="TextBox 2">
            <a:extLst>
              <a:ext uri="{FF2B5EF4-FFF2-40B4-BE49-F238E27FC236}">
                <a16:creationId xmlns:a16="http://schemas.microsoft.com/office/drawing/2014/main" id="{6B26C43C-3D61-416D-9B98-671A7836891D}"/>
              </a:ext>
            </a:extLst>
          </p:cNvPr>
          <p:cNvSpPr txBox="1"/>
          <p:nvPr/>
        </p:nvSpPr>
        <p:spPr>
          <a:xfrm>
            <a:off x="971549" y="2059941"/>
            <a:ext cx="8013424" cy="4279313"/>
          </a:xfrm>
          <a:prstGeom prst="rect">
            <a:avLst/>
          </a:prstGeom>
          <a:noFill/>
        </p:spPr>
        <p:txBody>
          <a:bodyPr wrap="square" rtlCol="0">
            <a:spAutoFit/>
          </a:bodyPr>
          <a:lstStyle/>
          <a:p>
            <a:pPr marL="0" indent="0" fontAlgn="base">
              <a:lnSpc>
                <a:spcPct val="120000"/>
              </a:lnSpc>
              <a:buNone/>
            </a:pPr>
            <a:r>
              <a:rPr lang="en-GB" sz="1900" dirty="0"/>
              <a:t>At Manchester High School for Girls, we will always endeavour to create an environment in which all members of our diverse community are celebrated.   </a:t>
            </a:r>
          </a:p>
          <a:p>
            <a:pPr marL="0" indent="0" fontAlgn="base">
              <a:lnSpc>
                <a:spcPct val="120000"/>
              </a:lnSpc>
              <a:buNone/>
            </a:pPr>
            <a:endParaRPr lang="en-GB" sz="1900" dirty="0"/>
          </a:p>
          <a:p>
            <a:pPr marL="0" indent="0" fontAlgn="base">
              <a:lnSpc>
                <a:spcPct val="120000"/>
              </a:lnSpc>
              <a:buNone/>
            </a:pPr>
            <a:r>
              <a:rPr lang="en-GB" sz="1900" dirty="0"/>
              <a:t>We treat everyone with respect, acknowledging and supporting each person as an individual with unique characteristics, in accordance with the Equality Act of 2010.</a:t>
            </a:r>
          </a:p>
          <a:p>
            <a:pPr marL="0" indent="0" fontAlgn="base">
              <a:lnSpc>
                <a:spcPct val="120000"/>
              </a:lnSpc>
              <a:buNone/>
            </a:pPr>
            <a:endParaRPr lang="en-GB" sz="1900" dirty="0"/>
          </a:p>
          <a:p>
            <a:pPr marL="0" indent="0" fontAlgn="base">
              <a:lnSpc>
                <a:spcPct val="120000"/>
              </a:lnSpc>
              <a:buNone/>
            </a:pPr>
            <a:r>
              <a:rPr lang="en-GB" sz="1900" dirty="0"/>
              <a:t>Working collaboratively, staff, pupils, parents, governors and alumnae in our school community have developed our Diversity, Equity and Inclusion Charter.  </a:t>
            </a:r>
          </a:p>
          <a:p>
            <a:pPr marL="0" indent="0" fontAlgn="base">
              <a:lnSpc>
                <a:spcPct val="120000"/>
              </a:lnSpc>
              <a:buNone/>
            </a:pPr>
            <a:endParaRPr lang="en-GB" sz="1900" dirty="0"/>
          </a:p>
          <a:p>
            <a:pPr marL="0" indent="0" fontAlgn="base">
              <a:lnSpc>
                <a:spcPct val="120000"/>
              </a:lnSpc>
              <a:buNone/>
            </a:pPr>
            <a:r>
              <a:rPr lang="en-GB" sz="1900" dirty="0"/>
              <a:t>We are fully committed to reviewing and refining this charter to reflect our growing and changing community now and in the future</a:t>
            </a:r>
            <a:r>
              <a:rPr lang="en-GB" dirty="0"/>
              <a:t>.</a:t>
            </a:r>
          </a:p>
        </p:txBody>
      </p:sp>
    </p:spTree>
    <p:extLst>
      <p:ext uri="{BB962C8B-B14F-4D97-AF65-F5344CB8AC3E}">
        <p14:creationId xmlns:p14="http://schemas.microsoft.com/office/powerpoint/2010/main" val="3902862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90DB3AE-2117-4AAB-B117-2595176A8034}"/>
              </a:ext>
            </a:extLst>
          </p:cNvPr>
          <p:cNvSpPr txBox="1"/>
          <p:nvPr/>
        </p:nvSpPr>
        <p:spPr>
          <a:xfrm>
            <a:off x="971549" y="425312"/>
            <a:ext cx="6086475" cy="707886"/>
          </a:xfrm>
          <a:prstGeom prst="rect">
            <a:avLst/>
          </a:prstGeom>
          <a:noFill/>
        </p:spPr>
        <p:txBody>
          <a:bodyPr wrap="square" rtlCol="0">
            <a:spAutoFit/>
          </a:bodyPr>
          <a:lstStyle/>
          <a:p>
            <a:r>
              <a:rPr lang="en-GB" sz="4000" dirty="0">
                <a:solidFill>
                  <a:srgbClr val="7030A0"/>
                </a:solidFill>
                <a:latin typeface="Gill Sans MT" panose="020B0502020104020203" pitchFamily="34" charset="0"/>
              </a:rPr>
              <a:t>Education</a:t>
            </a:r>
          </a:p>
        </p:txBody>
      </p:sp>
      <p:sp>
        <p:nvSpPr>
          <p:cNvPr id="3" name="TextBox 2">
            <a:extLst>
              <a:ext uri="{FF2B5EF4-FFF2-40B4-BE49-F238E27FC236}">
                <a16:creationId xmlns:a16="http://schemas.microsoft.com/office/drawing/2014/main" id="{6B26C43C-3D61-416D-9B98-671A7836891D}"/>
              </a:ext>
            </a:extLst>
          </p:cNvPr>
          <p:cNvSpPr txBox="1"/>
          <p:nvPr/>
        </p:nvSpPr>
        <p:spPr>
          <a:xfrm>
            <a:off x="1110698" y="2754796"/>
            <a:ext cx="7829551" cy="3391698"/>
          </a:xfrm>
          <a:prstGeom prst="rect">
            <a:avLst/>
          </a:prstGeom>
          <a:noFill/>
        </p:spPr>
        <p:txBody>
          <a:bodyPr wrap="square" rtlCol="0">
            <a:spAutoFit/>
          </a:bodyPr>
          <a:lstStyle/>
          <a:p>
            <a:pPr fontAlgn="base">
              <a:lnSpc>
                <a:spcPct val="120000"/>
              </a:lnSpc>
            </a:pPr>
            <a:r>
              <a:rPr lang="en-GB" sz="3200" dirty="0"/>
              <a:t>We strive to educate ourselves and our community on issues that relate to Diversity, Equity and Inclusion so that we are best informed and equipped to support all members of our community.</a:t>
            </a:r>
          </a:p>
          <a:p>
            <a:pPr marL="0" indent="0" fontAlgn="base">
              <a:lnSpc>
                <a:spcPct val="120000"/>
              </a:lnSpc>
              <a:buNone/>
            </a:pPr>
            <a:endParaRPr lang="en-GB" sz="2000" dirty="0"/>
          </a:p>
        </p:txBody>
      </p:sp>
    </p:spTree>
    <p:extLst>
      <p:ext uri="{BB962C8B-B14F-4D97-AF65-F5344CB8AC3E}">
        <p14:creationId xmlns:p14="http://schemas.microsoft.com/office/powerpoint/2010/main" val="3716208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90DB3AE-2117-4AAB-B117-2595176A8034}"/>
              </a:ext>
            </a:extLst>
          </p:cNvPr>
          <p:cNvSpPr txBox="1"/>
          <p:nvPr/>
        </p:nvSpPr>
        <p:spPr>
          <a:xfrm>
            <a:off x="971549" y="425312"/>
            <a:ext cx="6086475" cy="707886"/>
          </a:xfrm>
          <a:prstGeom prst="rect">
            <a:avLst/>
          </a:prstGeom>
          <a:noFill/>
        </p:spPr>
        <p:txBody>
          <a:bodyPr wrap="square" rtlCol="0">
            <a:spAutoFit/>
          </a:bodyPr>
          <a:lstStyle/>
          <a:p>
            <a:r>
              <a:rPr lang="en-GB" sz="4000" dirty="0">
                <a:solidFill>
                  <a:srgbClr val="7030A0"/>
                </a:solidFill>
                <a:latin typeface="Gill Sans MT" panose="020B0502020104020203" pitchFamily="34" charset="0"/>
              </a:rPr>
              <a:t>Enrichment</a:t>
            </a:r>
          </a:p>
        </p:txBody>
      </p:sp>
      <p:sp>
        <p:nvSpPr>
          <p:cNvPr id="3" name="TextBox 2">
            <a:extLst>
              <a:ext uri="{FF2B5EF4-FFF2-40B4-BE49-F238E27FC236}">
                <a16:creationId xmlns:a16="http://schemas.microsoft.com/office/drawing/2014/main" id="{6B26C43C-3D61-416D-9B98-671A7836891D}"/>
              </a:ext>
            </a:extLst>
          </p:cNvPr>
          <p:cNvSpPr txBox="1"/>
          <p:nvPr/>
        </p:nvSpPr>
        <p:spPr>
          <a:xfrm>
            <a:off x="1070942" y="2724978"/>
            <a:ext cx="7829551" cy="3007618"/>
          </a:xfrm>
          <a:prstGeom prst="rect">
            <a:avLst/>
          </a:prstGeom>
          <a:noFill/>
        </p:spPr>
        <p:txBody>
          <a:bodyPr wrap="square" rtlCol="0">
            <a:spAutoFit/>
          </a:bodyPr>
          <a:lstStyle/>
          <a:p>
            <a:pPr fontAlgn="base">
              <a:lnSpc>
                <a:spcPct val="120000"/>
              </a:lnSpc>
            </a:pPr>
            <a:r>
              <a:rPr lang="en-GB" sz="3200" dirty="0"/>
              <a:t>We will enrich our environment by encouraging and fostering an outward-looking community in which it is easy for everyone to be themselves</a:t>
            </a:r>
            <a:r>
              <a:rPr lang="en-US" sz="3200" dirty="0"/>
              <a:t>​ and where we are all celebrated for who we are.</a:t>
            </a:r>
          </a:p>
        </p:txBody>
      </p:sp>
    </p:spTree>
    <p:extLst>
      <p:ext uri="{BB962C8B-B14F-4D97-AF65-F5344CB8AC3E}">
        <p14:creationId xmlns:p14="http://schemas.microsoft.com/office/powerpoint/2010/main" val="149604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90DB3AE-2117-4AAB-B117-2595176A8034}"/>
              </a:ext>
            </a:extLst>
          </p:cNvPr>
          <p:cNvSpPr txBox="1"/>
          <p:nvPr/>
        </p:nvSpPr>
        <p:spPr>
          <a:xfrm>
            <a:off x="971549" y="425312"/>
            <a:ext cx="6086475" cy="707886"/>
          </a:xfrm>
          <a:prstGeom prst="rect">
            <a:avLst/>
          </a:prstGeom>
          <a:noFill/>
        </p:spPr>
        <p:txBody>
          <a:bodyPr wrap="square" rtlCol="0">
            <a:spAutoFit/>
          </a:bodyPr>
          <a:lstStyle/>
          <a:p>
            <a:r>
              <a:rPr lang="en-GB" sz="4000" dirty="0">
                <a:solidFill>
                  <a:srgbClr val="7030A0"/>
                </a:solidFill>
                <a:latin typeface="Gill Sans MT" panose="020B0502020104020203" pitchFamily="34" charset="0"/>
              </a:rPr>
              <a:t>Engagement</a:t>
            </a:r>
          </a:p>
        </p:txBody>
      </p:sp>
      <p:sp>
        <p:nvSpPr>
          <p:cNvPr id="3" name="TextBox 2">
            <a:extLst>
              <a:ext uri="{FF2B5EF4-FFF2-40B4-BE49-F238E27FC236}">
                <a16:creationId xmlns:a16="http://schemas.microsoft.com/office/drawing/2014/main" id="{6B26C43C-3D61-416D-9B98-671A7836891D}"/>
              </a:ext>
            </a:extLst>
          </p:cNvPr>
          <p:cNvSpPr txBox="1"/>
          <p:nvPr/>
        </p:nvSpPr>
        <p:spPr>
          <a:xfrm>
            <a:off x="1041124" y="2804492"/>
            <a:ext cx="7829551" cy="2416687"/>
          </a:xfrm>
          <a:prstGeom prst="rect">
            <a:avLst/>
          </a:prstGeom>
          <a:noFill/>
        </p:spPr>
        <p:txBody>
          <a:bodyPr wrap="square" rtlCol="0">
            <a:spAutoFit/>
          </a:bodyPr>
          <a:lstStyle/>
          <a:p>
            <a:pPr fontAlgn="base">
              <a:lnSpc>
                <a:spcPct val="120000"/>
              </a:lnSpc>
            </a:pPr>
            <a:r>
              <a:rPr lang="en-GB" sz="3200" dirty="0"/>
              <a:t>We will engage with members of our community to learn about their experiences, helping us better understand and empathise with experiences different from our own. </a:t>
            </a:r>
            <a:r>
              <a:rPr lang="en-US" sz="3200" dirty="0"/>
              <a:t>​</a:t>
            </a:r>
          </a:p>
        </p:txBody>
      </p:sp>
    </p:spTree>
    <p:extLst>
      <p:ext uri="{BB962C8B-B14F-4D97-AF65-F5344CB8AC3E}">
        <p14:creationId xmlns:p14="http://schemas.microsoft.com/office/powerpoint/2010/main" val="1397542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90DB3AE-2117-4AAB-B117-2595176A8034}"/>
              </a:ext>
            </a:extLst>
          </p:cNvPr>
          <p:cNvSpPr txBox="1"/>
          <p:nvPr/>
        </p:nvSpPr>
        <p:spPr>
          <a:xfrm>
            <a:off x="971549" y="425312"/>
            <a:ext cx="6086475" cy="707886"/>
          </a:xfrm>
          <a:prstGeom prst="rect">
            <a:avLst/>
          </a:prstGeom>
          <a:noFill/>
        </p:spPr>
        <p:txBody>
          <a:bodyPr wrap="square" rtlCol="0">
            <a:spAutoFit/>
          </a:bodyPr>
          <a:lstStyle/>
          <a:p>
            <a:r>
              <a:rPr lang="en-GB" sz="4000" dirty="0">
                <a:solidFill>
                  <a:srgbClr val="7030A0"/>
                </a:solidFill>
                <a:latin typeface="Gill Sans MT" panose="020B0502020104020203" pitchFamily="34" charset="0"/>
              </a:rPr>
              <a:t>Empowerment</a:t>
            </a:r>
          </a:p>
        </p:txBody>
      </p:sp>
      <p:sp>
        <p:nvSpPr>
          <p:cNvPr id="3" name="TextBox 2">
            <a:extLst>
              <a:ext uri="{FF2B5EF4-FFF2-40B4-BE49-F238E27FC236}">
                <a16:creationId xmlns:a16="http://schemas.microsoft.com/office/drawing/2014/main" id="{6B26C43C-3D61-416D-9B98-671A7836891D}"/>
              </a:ext>
            </a:extLst>
          </p:cNvPr>
          <p:cNvSpPr txBox="1"/>
          <p:nvPr/>
        </p:nvSpPr>
        <p:spPr>
          <a:xfrm>
            <a:off x="1041124" y="2496379"/>
            <a:ext cx="7829551" cy="3007618"/>
          </a:xfrm>
          <a:prstGeom prst="rect">
            <a:avLst/>
          </a:prstGeom>
          <a:noFill/>
        </p:spPr>
        <p:txBody>
          <a:bodyPr wrap="square" rtlCol="0">
            <a:spAutoFit/>
          </a:bodyPr>
          <a:lstStyle/>
          <a:p>
            <a:pPr fontAlgn="base">
              <a:lnSpc>
                <a:spcPct val="120000"/>
              </a:lnSpc>
            </a:pPr>
            <a:r>
              <a:rPr lang="en-GB" sz="3200" dirty="0"/>
              <a:t>We will empower members of our community to have the confidence and opportunity to speak up and raise Diversity, Equity and Inclusion issues, enabling us to listen and respond with empathy and respect.</a:t>
            </a:r>
            <a:endParaRPr lang="en-US" sz="3200" dirty="0"/>
          </a:p>
        </p:txBody>
      </p:sp>
    </p:spTree>
    <p:extLst>
      <p:ext uri="{BB962C8B-B14F-4D97-AF65-F5344CB8AC3E}">
        <p14:creationId xmlns:p14="http://schemas.microsoft.com/office/powerpoint/2010/main" val="18733241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843</TotalTime>
  <Words>244</Words>
  <Application>Microsoft Office PowerPoint</Application>
  <PresentationFormat>On-screen Show (4:3)</PresentationFormat>
  <Paragraphs>17</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Gill Sans MT</vt:lpstr>
      <vt:lpstr>Office Theme</vt:lpstr>
      <vt:lpstr>PowerPoint Presentation</vt:lpstr>
      <vt:lpstr>PowerPoint Presentation</vt:lpstr>
      <vt:lpstr>PowerPoint Presentation</vt:lpstr>
      <vt:lpstr>PowerPoint Presentation</vt:lpstr>
      <vt:lpstr>PowerPoint Presentation</vt:lpstr>
    </vt:vector>
  </TitlesOfParts>
  <Company>Manchester High School for Girls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Mandy O'Reilly</dc:creator>
  <cp:lastModifiedBy>Caroline Purvis</cp:lastModifiedBy>
  <cp:revision>25</cp:revision>
  <cp:lastPrinted>2021-10-07T08:39:27Z</cp:lastPrinted>
  <dcterms:created xsi:type="dcterms:W3CDTF">2021-07-15T11:08:25Z</dcterms:created>
  <dcterms:modified xsi:type="dcterms:W3CDTF">2022-11-18T17:15:00Z</dcterms:modified>
</cp:coreProperties>
</file>